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3"/>
  </p:notesMasterIdLst>
  <p:sldIdLst>
    <p:sldId id="300" r:id="rId6"/>
    <p:sldId id="323" r:id="rId7"/>
    <p:sldId id="302" r:id="rId8"/>
    <p:sldId id="259" r:id="rId9"/>
    <p:sldId id="324" r:id="rId10"/>
    <p:sldId id="303" r:id="rId11"/>
    <p:sldId id="304" r:id="rId12"/>
    <p:sldId id="346" r:id="rId13"/>
    <p:sldId id="305" r:id="rId14"/>
    <p:sldId id="330" r:id="rId15"/>
    <p:sldId id="329" r:id="rId16"/>
    <p:sldId id="328" r:id="rId17"/>
    <p:sldId id="320" r:id="rId18"/>
    <p:sldId id="322" r:id="rId19"/>
    <p:sldId id="321" r:id="rId20"/>
    <p:sldId id="317" r:id="rId21"/>
    <p:sldId id="316" r:id="rId22"/>
    <p:sldId id="331" r:id="rId23"/>
    <p:sldId id="348" r:id="rId24"/>
    <p:sldId id="356" r:id="rId25"/>
    <p:sldId id="349" r:id="rId26"/>
    <p:sldId id="332" r:id="rId27"/>
    <p:sldId id="333" r:id="rId28"/>
    <p:sldId id="351" r:id="rId29"/>
    <p:sldId id="352" r:id="rId30"/>
    <p:sldId id="353" r:id="rId31"/>
    <p:sldId id="350" r:id="rId32"/>
    <p:sldId id="354" r:id="rId33"/>
    <p:sldId id="355" r:id="rId34"/>
    <p:sldId id="319" r:id="rId35"/>
    <p:sldId id="337" r:id="rId36"/>
    <p:sldId id="338" r:id="rId37"/>
    <p:sldId id="344" r:id="rId38"/>
    <p:sldId id="339" r:id="rId39"/>
    <p:sldId id="357" r:id="rId40"/>
    <p:sldId id="318" r:id="rId41"/>
    <p:sldId id="31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56" autoAdjust="0"/>
    <p:restoredTop sz="93393" autoAdjust="0"/>
  </p:normalViewPr>
  <p:slideViewPr>
    <p:cSldViewPr snapToGrid="0">
      <p:cViewPr varScale="1">
        <p:scale>
          <a:sx n="112" d="100"/>
          <a:sy n="112" d="100"/>
        </p:scale>
        <p:origin x="1674" y="9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1/28/2019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1/28/2019 11:13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862970" y="1657570"/>
            <a:ext cx="5510425" cy="4219370"/>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pic>
        <p:nvPicPr>
          <p:cNvPr id="7" name="Picture 6" descr="Identify any tools that Fabrikam might use to help with asses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373779"/>
          </a:xfrm>
          <a:prstGeom prst="rect">
            <a:avLst/>
          </a:prstGeom>
          <a:noFill/>
        </p:spPr>
        <p:txBody>
          <a:bodyPr wrap="square" lIns="182880" tIns="146304" rIns="182880" bIns="146304" rtlCol="0">
            <a:spAutoFit/>
          </a:bodyPr>
          <a:lstStyle/>
          <a:p>
            <a:r>
              <a:rPr lang="en-US" sz="2200" dirty="0"/>
              <a:t>Many customers have huge on-premises footprints of Windows Server and SQL Server 2008 and 2008 R2, but these products are rapidly approaching End of Support. This session is designed to help customers understand the risks of running unsupported software and presents great options for using EOS to modernize in Azure or on-premises.</a:t>
            </a:r>
          </a:p>
          <a:p>
            <a:endParaRPr lang="en-US" sz="2200" dirty="0"/>
          </a:p>
          <a:p>
            <a:r>
              <a:rPr lang="en-US" sz="2200" dirty="0"/>
              <a:t>In this whiteboard design session, you will work with a group to look at the process of migrating workloads to Azure.</a:t>
            </a:r>
          </a:p>
          <a:p>
            <a:endParaRPr lang="en-US" sz="2200" dirty="0"/>
          </a:p>
          <a:p>
            <a:r>
              <a:rPr lang="en-US" sz="2200" dirty="0"/>
              <a:t>At the end of this whiteboard design session, you will leave with the information needed to develop a solid migration plan to keep mission-critical apps and data protected as they are transitioned and modernized. Topics covered will include how to get an inventory of a 2008 server environment, how to categorize 2008 workloads and evaluate the best option for each category, migration and upgrade tools available, TCO analysis tools, offers available from Microsoft to leverage existing licenses and innovations of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pic>
        <p:nvPicPr>
          <p:cNvPr id="4" name="Picture 3" descr="Image - Total Cost of Ownership (TCO) Calculator.  &#10;Image shows cost savings over a defined timeframe with a graph titled &quot;Total on-premises vs. Azure cost over time.">
            <a:extLst>
              <a:ext uri="{FF2B5EF4-FFF2-40B4-BE49-F238E27FC236}">
                <a16:creationId xmlns:a16="http://schemas.microsoft.com/office/drawing/2014/main" id="{3B90511C-C29D-402D-979E-FB8C2314C1C7}"/>
              </a:ext>
            </a:extLst>
          </p:cNvPr>
          <p:cNvPicPr>
            <a:picLocks noChangeAspect="1"/>
          </p:cNvPicPr>
          <p:nvPr/>
        </p:nvPicPr>
        <p:blipFill>
          <a:blip r:embed="rId3"/>
          <a:stretch>
            <a:fillRect/>
          </a:stretch>
        </p:blipFill>
        <p:spPr>
          <a:xfrm>
            <a:off x="7285899" y="1706881"/>
            <a:ext cx="4533342" cy="4172020"/>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 uri="{C183D7F6-B498-43B3-948B-1728B52AA6E4}">
                <adec:decorative xmlns:adec="http://schemas.microsoft.com/office/drawing/2017/decorative" val="1"/>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PageEdit_EFB8">
            <a:extLst>
              <a:ext uri="{FF2B5EF4-FFF2-40B4-BE49-F238E27FC236}">
                <a16:creationId xmlns:a16="http://schemas.microsoft.com/office/drawing/2014/main" id="{3F3850BF-25AF-4569-B77E-0843F1BEEF73}"/>
              </a:ext>
              <a:ext uri="{C183D7F6-B498-43B3-948B-1728B52AA6E4}">
                <adec:decorative xmlns:adec="http://schemas.microsoft.com/office/drawing/2017/decorative" val="1"/>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 are applying a container strategy to certain workloads.</a:t>
            </a:r>
          </a:p>
          <a:p>
            <a:pPr lvl="1">
              <a:spcAft>
                <a:spcPts val="600"/>
              </a:spcAft>
            </a:pPr>
            <a:endParaRPr lang="en-US" sz="2000" dirty="0">
              <a:solidFill>
                <a:schemeClr val="tx1"/>
              </a:solidFill>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Freeform 96">
            <a:extLst>
              <a:ext uri="{FF2B5EF4-FFF2-40B4-BE49-F238E27FC236}">
                <a16:creationId xmlns:a16="http://schemas.microsoft.com/office/drawing/2014/main" id="{DAB30C43-548C-4887-B20A-9D3D74BF2C04}"/>
              </a:ext>
              <a:ext uri="{C183D7F6-B498-43B3-948B-1728B52AA6E4}">
                <adec:decorative xmlns:adec="http://schemas.microsoft.com/office/drawing/2017/decorative" val="1"/>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ool">
            <a:extLst>
              <a:ext uri="{FF2B5EF4-FFF2-40B4-BE49-F238E27FC236}">
                <a16:creationId xmlns:a16="http://schemas.microsoft.com/office/drawing/2014/main" id="{65708B82-681A-420F-A704-244D61C4EDF8}"/>
              </a:ext>
              <a:ext uri="{C183D7F6-B498-43B3-948B-1728B52AA6E4}">
                <adec:decorative xmlns:adec="http://schemas.microsoft.com/office/drawing/2017/decorative" val="1"/>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short-term plan to maintain support of the system while the application team reskills and gains experience in Azure. </a:t>
            </a:r>
          </a:p>
          <a:p>
            <a:pPr>
              <a:spcAft>
                <a:spcPts val="1200"/>
              </a:spcAft>
            </a:pPr>
            <a:r>
              <a:rPr lang="en-US" sz="2400" dirty="0">
                <a:solidFill>
                  <a:schemeClr val="tx1"/>
                </a:solidFill>
              </a:rPr>
              <a:t>They would also like a long-term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525132"/>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a:spcAft>
                <a:spcPts val="600"/>
              </a:spcAft>
            </a:pPr>
            <a:r>
              <a:rPr lang="en-US" sz="2400" dirty="0" err="1">
                <a:solidFill>
                  <a:schemeClr val="tx1"/>
                </a:solidFill>
              </a:rPr>
              <a:t>Fabrikam</a:t>
            </a:r>
            <a:r>
              <a:rPr lang="en-US" sz="2400" dirty="0">
                <a:solidFill>
                  <a:schemeClr val="tx1"/>
                </a:solidFill>
              </a:rPr>
              <a:t> would like you to provide total cost of ownership analysis of a reference  solution they have provided.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F7D529-36AB-45DA-B239-2F912F2D1610}">
  <ds:schemaRefs>
    <ds:schemaRef ds:uri="http://schemas.microsoft.com/office/2006/metadata/properties"/>
    <ds:schemaRef ds:uri="http://schemas.microsoft.com/office/2006/documentManagement/types"/>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d9c797ad-d7c3-4982-82b7-81352a75e4a5"/>
    <ds:schemaRef ds:uri="2023ac63-7b75-4916-a9ee-591457758eee"/>
    <ds:schemaRef ds:uri="http://www.w3.org/XML/1998/namespace"/>
  </ds:schemaRefs>
</ds:datastoreItem>
</file>

<file path=customXml/itemProps3.xml><?xml version="1.0" encoding="utf-8"?>
<ds:datastoreItem xmlns:ds="http://schemas.openxmlformats.org/officeDocument/2006/customXml" ds:itemID="{F18501AF-04CF-4482-BAE1-607B49DDC3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18717</TotalTime>
  <Words>3730</Words>
  <Application>Microsoft Office PowerPoint</Application>
  <PresentationFormat>Widescreen</PresentationFormat>
  <Paragraphs>396</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Paul Burpo</cp:lastModifiedBy>
  <cp:revision>576</cp:revision>
  <dcterms:created xsi:type="dcterms:W3CDTF">2016-01-21T23:17:09Z</dcterms:created>
  <dcterms:modified xsi:type="dcterms:W3CDTF">2019-01-28T17:14:02Z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